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Canva Sans" charset="1" panose="020B0503030501040103"/>
      <p:regular r:id="rId20"/>
    </p:embeddedFont>
    <p:embeddedFont>
      <p:font typeface="Arvo" charset="1" panose="02000000000000000000"/>
      <p:regular r:id="rId21"/>
    </p:embeddedFont>
    <p:embeddedFont>
      <p:font typeface="Poppins Bold" charset="1" panose="00000800000000000000"/>
      <p:regular r:id="rId22"/>
    </p:embeddedFont>
    <p:embeddedFont>
      <p:font typeface="Poppins" charset="1" panose="00000500000000000000"/>
      <p:regular r:id="rId23"/>
    </p:embeddedFont>
    <p:embeddedFont>
      <p:font typeface="Times New Roman" charset="1" panose="02030502070405020303"/>
      <p:regular r:id="rId24"/>
    </p:embeddedFont>
    <p:embeddedFont>
      <p:font typeface="Montserrat Bold" charset="1" panose="00000800000000000000"/>
      <p:regular r:id="rId25"/>
    </p:embeddedFont>
    <p:embeddedFont>
      <p:font typeface="Times New Roman Bold" charset="1" panose="020308020704050203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BVJKGHJKLHLJHLKH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7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F6F6F6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85760" y="-125833"/>
            <a:ext cx="10329760" cy="10538667"/>
          </a:xfrm>
          <a:custGeom>
            <a:avLst/>
            <a:gdLst/>
            <a:ahLst/>
            <a:cxnLst/>
            <a:rect r="r" b="b" t="t" l="l"/>
            <a:pathLst>
              <a:path h="10538667" w="10329760">
                <a:moveTo>
                  <a:pt x="0" y="0"/>
                </a:moveTo>
                <a:lnTo>
                  <a:pt x="10329760" y="0"/>
                </a:lnTo>
                <a:lnTo>
                  <a:pt x="10329760" y="10538666"/>
                </a:lnTo>
                <a:lnTo>
                  <a:pt x="0" y="10538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02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963236" y="0"/>
            <a:ext cx="10329760" cy="10538667"/>
          </a:xfrm>
          <a:custGeom>
            <a:avLst/>
            <a:gdLst/>
            <a:ahLst/>
            <a:cxnLst/>
            <a:rect r="r" b="b" t="t" l="l"/>
            <a:pathLst>
              <a:path h="10538667" w="10329760">
                <a:moveTo>
                  <a:pt x="0" y="0"/>
                </a:moveTo>
                <a:lnTo>
                  <a:pt x="10329760" y="0"/>
                </a:lnTo>
                <a:lnTo>
                  <a:pt x="10329760" y="10538667"/>
                </a:lnTo>
                <a:lnTo>
                  <a:pt x="0" y="10538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022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847948"/>
            <a:ext cx="2474806" cy="661726"/>
            <a:chOff x="0" y="0"/>
            <a:chExt cx="936333" cy="25036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36333" cy="250362"/>
            </a:xfrm>
            <a:custGeom>
              <a:avLst/>
              <a:gdLst/>
              <a:ahLst/>
              <a:cxnLst/>
              <a:rect r="r" b="b" t="t" l="l"/>
              <a:pathLst>
                <a:path h="250362" w="936333">
                  <a:moveTo>
                    <a:pt x="125181" y="0"/>
                  </a:moveTo>
                  <a:lnTo>
                    <a:pt x="811152" y="0"/>
                  </a:lnTo>
                  <a:cubicBezTo>
                    <a:pt x="844352" y="0"/>
                    <a:pt x="876193" y="13189"/>
                    <a:pt x="899669" y="36665"/>
                  </a:cubicBezTo>
                  <a:cubicBezTo>
                    <a:pt x="923145" y="60141"/>
                    <a:pt x="936333" y="91981"/>
                    <a:pt x="936333" y="125181"/>
                  </a:cubicBezTo>
                  <a:lnTo>
                    <a:pt x="936333" y="125181"/>
                  </a:lnTo>
                  <a:cubicBezTo>
                    <a:pt x="936333" y="158381"/>
                    <a:pt x="923145" y="190221"/>
                    <a:pt x="899669" y="213697"/>
                  </a:cubicBezTo>
                  <a:cubicBezTo>
                    <a:pt x="876193" y="237173"/>
                    <a:pt x="844352" y="250362"/>
                    <a:pt x="811152" y="250362"/>
                  </a:cubicBezTo>
                  <a:lnTo>
                    <a:pt x="125181" y="250362"/>
                  </a:lnTo>
                  <a:cubicBezTo>
                    <a:pt x="91981" y="250362"/>
                    <a:pt x="60141" y="237173"/>
                    <a:pt x="36665" y="213697"/>
                  </a:cubicBezTo>
                  <a:cubicBezTo>
                    <a:pt x="13189" y="190221"/>
                    <a:pt x="0" y="158381"/>
                    <a:pt x="0" y="125181"/>
                  </a:cubicBezTo>
                  <a:lnTo>
                    <a:pt x="0" y="125181"/>
                  </a:lnTo>
                  <a:cubicBezTo>
                    <a:pt x="0" y="91981"/>
                    <a:pt x="13189" y="60141"/>
                    <a:pt x="36665" y="36665"/>
                  </a:cubicBezTo>
                  <a:cubicBezTo>
                    <a:pt x="60141" y="13189"/>
                    <a:pt x="91981" y="0"/>
                    <a:pt x="12518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41FF">
                    <a:alpha val="100000"/>
                  </a:srgbClr>
                </a:gs>
                <a:gs pos="100000">
                  <a:srgbClr val="4E31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936333" cy="297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GAIO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-60000">
            <a:off x="1028700" y="7334638"/>
            <a:ext cx="15869072" cy="4082360"/>
            <a:chOff x="0" y="0"/>
            <a:chExt cx="4179509" cy="10751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179508" cy="1075189"/>
            </a:xfrm>
            <a:custGeom>
              <a:avLst/>
              <a:gdLst/>
              <a:ahLst/>
              <a:cxnLst/>
              <a:rect r="r" b="b" t="t" l="l"/>
              <a:pathLst>
                <a:path h="1075189" w="4179508">
                  <a:moveTo>
                    <a:pt x="42932" y="0"/>
                  </a:moveTo>
                  <a:lnTo>
                    <a:pt x="4136577" y="0"/>
                  </a:lnTo>
                  <a:cubicBezTo>
                    <a:pt x="4147963" y="0"/>
                    <a:pt x="4158883" y="4523"/>
                    <a:pt x="4166934" y="12574"/>
                  </a:cubicBezTo>
                  <a:cubicBezTo>
                    <a:pt x="4174985" y="20626"/>
                    <a:pt x="4179508" y="31546"/>
                    <a:pt x="4179508" y="42932"/>
                  </a:cubicBezTo>
                  <a:lnTo>
                    <a:pt x="4179508" y="1032258"/>
                  </a:lnTo>
                  <a:cubicBezTo>
                    <a:pt x="4179508" y="1043644"/>
                    <a:pt x="4174985" y="1054564"/>
                    <a:pt x="4166934" y="1062615"/>
                  </a:cubicBezTo>
                  <a:cubicBezTo>
                    <a:pt x="4158883" y="1070666"/>
                    <a:pt x="4147963" y="1075189"/>
                    <a:pt x="4136577" y="1075189"/>
                  </a:cubicBezTo>
                  <a:lnTo>
                    <a:pt x="42932" y="1075189"/>
                  </a:lnTo>
                  <a:cubicBezTo>
                    <a:pt x="31546" y="1075189"/>
                    <a:pt x="20626" y="1070666"/>
                    <a:pt x="12574" y="1062615"/>
                  </a:cubicBezTo>
                  <a:cubicBezTo>
                    <a:pt x="4523" y="1054564"/>
                    <a:pt x="0" y="1043644"/>
                    <a:pt x="0" y="1032258"/>
                  </a:cubicBezTo>
                  <a:lnTo>
                    <a:pt x="0" y="42932"/>
                  </a:lnTo>
                  <a:cubicBezTo>
                    <a:pt x="0" y="31546"/>
                    <a:pt x="4523" y="20626"/>
                    <a:pt x="12574" y="12574"/>
                  </a:cubicBezTo>
                  <a:cubicBezTo>
                    <a:pt x="20626" y="4523"/>
                    <a:pt x="31546" y="0"/>
                    <a:pt x="4293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179509" cy="11132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6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840884" y="1028700"/>
            <a:ext cx="5234252" cy="10848191"/>
          </a:xfrm>
          <a:custGeom>
            <a:avLst/>
            <a:gdLst/>
            <a:ahLst/>
            <a:cxnLst/>
            <a:rect r="r" b="b" t="t" l="l"/>
            <a:pathLst>
              <a:path h="10848191" w="5234252">
                <a:moveTo>
                  <a:pt x="0" y="0"/>
                </a:moveTo>
                <a:lnTo>
                  <a:pt x="5234252" y="0"/>
                </a:lnTo>
                <a:lnTo>
                  <a:pt x="5234252" y="10848191"/>
                </a:lnTo>
                <a:lnTo>
                  <a:pt x="0" y="108481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633800" y="2261795"/>
            <a:ext cx="2331808" cy="2517894"/>
          </a:xfrm>
          <a:custGeom>
            <a:avLst/>
            <a:gdLst/>
            <a:ahLst/>
            <a:cxnLst/>
            <a:rect r="r" b="b" t="t" l="l"/>
            <a:pathLst>
              <a:path h="2517894" w="2331808">
                <a:moveTo>
                  <a:pt x="0" y="0"/>
                </a:moveTo>
                <a:lnTo>
                  <a:pt x="2331809" y="0"/>
                </a:lnTo>
                <a:lnTo>
                  <a:pt x="2331809" y="2517894"/>
                </a:lnTo>
                <a:lnTo>
                  <a:pt x="0" y="25178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16415151" y="4898707"/>
            <a:ext cx="2878466" cy="3108176"/>
          </a:xfrm>
          <a:custGeom>
            <a:avLst/>
            <a:gdLst/>
            <a:ahLst/>
            <a:cxnLst/>
            <a:rect r="r" b="b" t="t" l="l"/>
            <a:pathLst>
              <a:path h="3108176" w="2878466">
                <a:moveTo>
                  <a:pt x="2878466" y="0"/>
                </a:moveTo>
                <a:lnTo>
                  <a:pt x="0" y="0"/>
                </a:lnTo>
                <a:lnTo>
                  <a:pt x="0" y="3108176"/>
                </a:lnTo>
                <a:lnTo>
                  <a:pt x="2878466" y="3108176"/>
                </a:lnTo>
                <a:lnTo>
                  <a:pt x="2878466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908067" y="5085772"/>
            <a:ext cx="8507085" cy="1527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24"/>
              </a:lnSpc>
            </a:pPr>
            <a:r>
              <a:rPr lang="en-US" sz="4374">
                <a:solidFill>
                  <a:srgbClr val="2817EB"/>
                </a:solidFill>
                <a:latin typeface="Arvo"/>
                <a:ea typeface="Arvo"/>
                <a:cs typeface="Arvo"/>
                <a:sym typeface="Arvo"/>
              </a:rPr>
              <a:t>NAVIGATING THE FUTURE OF AI TALENT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065611" y="2357045"/>
            <a:ext cx="10788774" cy="2525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3"/>
              </a:lnSpc>
            </a:pPr>
            <a:r>
              <a:rPr lang="en-US" sz="9433" b="true">
                <a:solidFill>
                  <a:srgbClr val="4817EB"/>
                </a:solidFill>
                <a:latin typeface="Poppins Bold"/>
                <a:ea typeface="Poppins Bold"/>
                <a:cs typeface="Poppins Bold"/>
                <a:sym typeface="Poppins Bold"/>
              </a:rPr>
              <a:t>GLOBAL AI OCEAN</a:t>
            </a:r>
          </a:p>
          <a:p>
            <a:pPr algn="ctr">
              <a:lnSpc>
                <a:spcPts val="9433"/>
              </a:lnSpc>
            </a:pPr>
            <a:r>
              <a:rPr lang="en-US" b="true" sz="9433">
                <a:solidFill>
                  <a:srgbClr val="4817EB"/>
                </a:solidFill>
                <a:latin typeface="Poppins Bold"/>
                <a:ea typeface="Poppins Bold"/>
                <a:cs typeface="Poppins Bold"/>
                <a:sym typeface="Poppins Bold"/>
              </a:rPr>
              <a:t>[GAIO]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242537" y="1040370"/>
            <a:ext cx="2199759" cy="600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91"/>
              </a:lnSpc>
              <a:spcBef>
                <a:spcPct val="0"/>
              </a:spcBef>
            </a:pPr>
            <a:r>
              <a:rPr lang="en-US" b="true" sz="3351">
                <a:solidFill>
                  <a:srgbClr val="1739EB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NETWORK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442295" y="1073318"/>
            <a:ext cx="2023104" cy="618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83"/>
              </a:lnSpc>
              <a:spcBef>
                <a:spcPct val="0"/>
              </a:spcBef>
            </a:pPr>
            <a:r>
              <a:rPr lang="en-US" b="true" sz="3416">
                <a:solidFill>
                  <a:srgbClr val="171FEB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LEARN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672797" y="1082843"/>
            <a:ext cx="2224975" cy="633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971"/>
              </a:lnSpc>
              <a:spcBef>
                <a:spcPct val="0"/>
              </a:spcBef>
            </a:pPr>
            <a:r>
              <a:rPr lang="en-US" b="true" sz="3551">
                <a:solidFill>
                  <a:srgbClr val="5E17EB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GROW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27212" y="1237729"/>
            <a:ext cx="15432187" cy="7522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9"/>
              </a:lnSpc>
            </a:pPr>
            <a:r>
              <a:rPr lang="en-US" sz="39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Analysis Process</a:t>
            </a:r>
          </a:p>
          <a:p>
            <a:pPr algn="just">
              <a:lnSpc>
                <a:spcPts val="4519"/>
              </a:lnSpc>
            </a:pPr>
            <a:r>
              <a:rPr lang="en-US" sz="39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1:</a:t>
            </a:r>
            <a:r>
              <a:rPr lang="en-US" sz="3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Define the objectives of the analysis.</a:t>
            </a:r>
          </a:p>
          <a:p>
            <a:pPr algn="just">
              <a:lnSpc>
                <a:spcPts val="4519"/>
              </a:lnSpc>
            </a:pPr>
            <a:r>
              <a:rPr lang="en-US" sz="39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2: </a:t>
            </a:r>
            <a:r>
              <a:rPr lang="en-US" sz="3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Collect and prepare the data.</a:t>
            </a:r>
          </a:p>
          <a:p>
            <a:pPr algn="just">
              <a:lnSpc>
                <a:spcPts val="4519"/>
              </a:lnSpc>
            </a:pPr>
            <a:r>
              <a:rPr lang="en-US" sz="39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3: </a:t>
            </a:r>
            <a:r>
              <a:rPr lang="en-US" sz="3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 Exploratory Data Analysis (EDA) to uncover patterns.</a:t>
            </a:r>
          </a:p>
          <a:p>
            <a:pPr algn="just">
              <a:lnSpc>
                <a:spcPts val="4519"/>
              </a:lnSpc>
            </a:pPr>
            <a:r>
              <a:rPr lang="en-US" sz="39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4: </a:t>
            </a:r>
            <a:r>
              <a:rPr lang="en-US" sz="3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statistical methods to analyze relationships and trends.</a:t>
            </a:r>
          </a:p>
          <a:p>
            <a:pPr algn="just">
              <a:lnSpc>
                <a:spcPts val="4519"/>
              </a:lnSpc>
            </a:pPr>
            <a:r>
              <a:rPr lang="en-US" sz="39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Step 5: </a:t>
            </a:r>
            <a:r>
              <a:rPr lang="en-US" sz="3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Draw conclusions and provide actionable recommendations.</a:t>
            </a:r>
          </a:p>
          <a:p>
            <a:pPr algn="just">
              <a:lnSpc>
                <a:spcPts val="4519"/>
              </a:lnSpc>
            </a:pPr>
          </a:p>
          <a:p>
            <a:pPr algn="ctr">
              <a:lnSpc>
                <a:spcPts val="4519"/>
              </a:lnSpc>
            </a:pPr>
            <a:r>
              <a:rPr lang="en-US" sz="39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Challenges in Data Analysis</a:t>
            </a:r>
          </a:p>
          <a:p>
            <a:pPr algn="just" marL="863599" indent="-431800" lvl="1">
              <a:lnSpc>
                <a:spcPts val="4519"/>
              </a:lnSpc>
              <a:buAutoNum type="arabicPeriod" startAt="1"/>
            </a:pPr>
            <a:r>
              <a:rPr lang="en-US" b="true" sz="399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Quality: </a:t>
            </a:r>
            <a:r>
              <a:rPr lang="en-US" sz="3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Ensuring the data is clean and reliable.</a:t>
            </a:r>
          </a:p>
          <a:p>
            <a:pPr algn="just" marL="863599" indent="-431800" lvl="1">
              <a:lnSpc>
                <a:spcPts val="4519"/>
              </a:lnSpc>
              <a:buAutoNum type="arabicPeriod" startAt="1"/>
            </a:pPr>
            <a:r>
              <a:rPr lang="en-US" b="true" sz="399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Privacy: </a:t>
            </a:r>
            <a:r>
              <a:rPr lang="en-US" sz="3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Ensuring that sensitive information is protected.</a:t>
            </a:r>
          </a:p>
          <a:p>
            <a:pPr algn="just" marL="863599" indent="-431800" lvl="1">
              <a:lnSpc>
                <a:spcPts val="4519"/>
              </a:lnSpc>
              <a:buAutoNum type="arabicPeriod" startAt="1"/>
            </a:pPr>
            <a:r>
              <a:rPr lang="en-US" b="true" sz="399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Bias: </a:t>
            </a:r>
            <a:r>
              <a:rPr lang="en-US" sz="3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Avoiding biased conclusions that misrepresent the data.</a:t>
            </a:r>
          </a:p>
          <a:p>
            <a:pPr algn="just" marL="863599" indent="-431800" lvl="1">
              <a:lnSpc>
                <a:spcPts val="4519"/>
              </a:lnSpc>
              <a:buAutoNum type="arabicPeriod" startAt="1"/>
            </a:pPr>
            <a:r>
              <a:rPr lang="en-US" b="true" sz="399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Complexity: </a:t>
            </a:r>
            <a:r>
              <a:rPr lang="en-US" sz="3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Handling large and complex datasets efficiently.</a:t>
            </a:r>
          </a:p>
          <a:p>
            <a:pPr algn="just">
              <a:lnSpc>
                <a:spcPts val="45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559" t="-5279" r="0" b="-527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4436981"/>
            <a:ext cx="18288000" cy="2660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09"/>
              </a:lnSpc>
              <a:spcBef>
                <a:spcPct val="0"/>
              </a:spcBef>
            </a:pPr>
            <a:r>
              <a:rPr lang="en-US" b="true" sz="894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OVERVIEW OF ANACONDA PACKAGE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F6F6F6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85760" y="-125833"/>
            <a:ext cx="10329760" cy="10538667"/>
          </a:xfrm>
          <a:custGeom>
            <a:avLst/>
            <a:gdLst/>
            <a:ahLst/>
            <a:cxnLst/>
            <a:rect r="r" b="b" t="t" l="l"/>
            <a:pathLst>
              <a:path h="10538667" w="10329760">
                <a:moveTo>
                  <a:pt x="0" y="0"/>
                </a:moveTo>
                <a:lnTo>
                  <a:pt x="10329760" y="0"/>
                </a:lnTo>
                <a:lnTo>
                  <a:pt x="10329760" y="10538666"/>
                </a:lnTo>
                <a:lnTo>
                  <a:pt x="0" y="105386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202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78525" y="6940243"/>
            <a:ext cx="16980775" cy="4476755"/>
            <a:chOff x="0" y="0"/>
            <a:chExt cx="4472303" cy="11790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72303" cy="1179063"/>
            </a:xfrm>
            <a:custGeom>
              <a:avLst/>
              <a:gdLst/>
              <a:ahLst/>
              <a:cxnLst/>
              <a:rect r="r" b="b" t="t" l="l"/>
              <a:pathLst>
                <a:path h="1179063" w="4472303">
                  <a:moveTo>
                    <a:pt x="40121" y="0"/>
                  </a:moveTo>
                  <a:lnTo>
                    <a:pt x="4432182" y="0"/>
                  </a:lnTo>
                  <a:cubicBezTo>
                    <a:pt x="4454340" y="0"/>
                    <a:pt x="4472303" y="17963"/>
                    <a:pt x="4472303" y="40121"/>
                  </a:cubicBezTo>
                  <a:lnTo>
                    <a:pt x="4472303" y="1138942"/>
                  </a:lnTo>
                  <a:cubicBezTo>
                    <a:pt x="4472303" y="1161100"/>
                    <a:pt x="4454340" y="1179063"/>
                    <a:pt x="4432182" y="1179063"/>
                  </a:cubicBezTo>
                  <a:lnTo>
                    <a:pt x="40121" y="1179063"/>
                  </a:lnTo>
                  <a:cubicBezTo>
                    <a:pt x="17963" y="1179063"/>
                    <a:pt x="0" y="1161100"/>
                    <a:pt x="0" y="1138942"/>
                  </a:cubicBezTo>
                  <a:lnTo>
                    <a:pt x="0" y="40121"/>
                  </a:lnTo>
                  <a:cubicBezTo>
                    <a:pt x="0" y="17963"/>
                    <a:pt x="17963" y="0"/>
                    <a:pt x="4012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72303" cy="12171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6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633800" y="2261795"/>
            <a:ext cx="2331808" cy="2517894"/>
          </a:xfrm>
          <a:custGeom>
            <a:avLst/>
            <a:gdLst/>
            <a:ahLst/>
            <a:cxnLst/>
            <a:rect r="r" b="b" t="t" l="l"/>
            <a:pathLst>
              <a:path h="2517894" w="2331808">
                <a:moveTo>
                  <a:pt x="0" y="0"/>
                </a:moveTo>
                <a:lnTo>
                  <a:pt x="2331809" y="0"/>
                </a:lnTo>
                <a:lnTo>
                  <a:pt x="2331809" y="2517894"/>
                </a:lnTo>
                <a:lnTo>
                  <a:pt x="0" y="25178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6848767" y="5682981"/>
            <a:ext cx="2878466" cy="3108176"/>
          </a:xfrm>
          <a:custGeom>
            <a:avLst/>
            <a:gdLst/>
            <a:ahLst/>
            <a:cxnLst/>
            <a:rect r="r" b="b" t="t" l="l"/>
            <a:pathLst>
              <a:path h="3108176" w="2878466">
                <a:moveTo>
                  <a:pt x="2878466" y="0"/>
                </a:moveTo>
                <a:lnTo>
                  <a:pt x="0" y="0"/>
                </a:lnTo>
                <a:lnTo>
                  <a:pt x="0" y="3108176"/>
                </a:lnTo>
                <a:lnTo>
                  <a:pt x="2878466" y="3108176"/>
                </a:lnTo>
                <a:lnTo>
                  <a:pt x="2878466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3377867"/>
            <a:ext cx="18288000" cy="2428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0"/>
              </a:lnSpc>
            </a:pPr>
          </a:p>
          <a:p>
            <a:pPr algn="ctr">
              <a:lnSpc>
                <a:spcPts val="5450"/>
              </a:lnSpc>
            </a:pPr>
            <a:r>
              <a:rPr lang="en-US" sz="3893">
                <a:solidFill>
                  <a:srgbClr val="2E17EB"/>
                </a:solidFill>
                <a:latin typeface="Poppins"/>
                <a:ea typeface="Poppins"/>
                <a:cs typeface="Poppins"/>
                <a:sym typeface="Poppins"/>
              </a:rPr>
              <a:t>PRESENTED BY</a:t>
            </a:r>
          </a:p>
          <a:p>
            <a:pPr algn="ctr">
              <a:lnSpc>
                <a:spcPts val="6430"/>
              </a:lnSpc>
            </a:pPr>
            <a:r>
              <a:rPr lang="en-US" b="true" sz="4593">
                <a:solidFill>
                  <a:srgbClr val="2E17EB"/>
                </a:solidFill>
                <a:latin typeface="Poppins Bold"/>
                <a:ea typeface="Poppins Bold"/>
                <a:cs typeface="Poppins Bold"/>
                <a:sym typeface="Poppins Bold"/>
              </a:rPr>
              <a:t>CHUKWUEMEKA JAMES [AI/ML Engr. || DATA SCIENTIST]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12191" y="2298799"/>
            <a:ext cx="15605702" cy="97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74"/>
              </a:lnSpc>
            </a:pPr>
            <a:r>
              <a:rPr lang="en-US" b="true" sz="6974">
                <a:solidFill>
                  <a:srgbClr val="1752EB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 TO DATA ANALYSIS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F6F6F6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80112" y="8058201"/>
            <a:ext cx="12307859" cy="2890800"/>
            <a:chOff x="0" y="0"/>
            <a:chExt cx="3241576" cy="7613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41576" cy="761363"/>
            </a:xfrm>
            <a:custGeom>
              <a:avLst/>
              <a:gdLst/>
              <a:ahLst/>
              <a:cxnLst/>
              <a:rect r="r" b="b" t="t" l="l"/>
              <a:pathLst>
                <a:path h="761363" w="3241576">
                  <a:moveTo>
                    <a:pt x="45919" y="0"/>
                  </a:moveTo>
                  <a:lnTo>
                    <a:pt x="3195657" y="0"/>
                  </a:lnTo>
                  <a:cubicBezTo>
                    <a:pt x="3207836" y="0"/>
                    <a:pt x="3219515" y="4838"/>
                    <a:pt x="3228127" y="13449"/>
                  </a:cubicBezTo>
                  <a:cubicBezTo>
                    <a:pt x="3236738" y="22061"/>
                    <a:pt x="3241576" y="33740"/>
                    <a:pt x="3241576" y="45919"/>
                  </a:cubicBezTo>
                  <a:lnTo>
                    <a:pt x="3241576" y="715444"/>
                  </a:lnTo>
                  <a:cubicBezTo>
                    <a:pt x="3241576" y="727623"/>
                    <a:pt x="3236738" y="739302"/>
                    <a:pt x="3228127" y="747914"/>
                  </a:cubicBezTo>
                  <a:cubicBezTo>
                    <a:pt x="3219515" y="756525"/>
                    <a:pt x="3207836" y="761363"/>
                    <a:pt x="3195657" y="761363"/>
                  </a:cubicBezTo>
                  <a:lnTo>
                    <a:pt x="45919" y="761363"/>
                  </a:lnTo>
                  <a:cubicBezTo>
                    <a:pt x="20558" y="761363"/>
                    <a:pt x="0" y="740805"/>
                    <a:pt x="0" y="715444"/>
                  </a:cubicBezTo>
                  <a:lnTo>
                    <a:pt x="0" y="45919"/>
                  </a:lnTo>
                  <a:cubicBezTo>
                    <a:pt x="0" y="20558"/>
                    <a:pt x="20558" y="0"/>
                    <a:pt x="4591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241576" cy="799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6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827746" y="0"/>
            <a:ext cx="7460254" cy="10287000"/>
          </a:xfrm>
          <a:custGeom>
            <a:avLst/>
            <a:gdLst/>
            <a:ahLst/>
            <a:cxnLst/>
            <a:rect r="r" b="b" t="t" l="l"/>
            <a:pathLst>
              <a:path h="10287000" w="7460254">
                <a:moveTo>
                  <a:pt x="0" y="0"/>
                </a:moveTo>
                <a:lnTo>
                  <a:pt x="7460254" y="0"/>
                </a:lnTo>
                <a:lnTo>
                  <a:pt x="746025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974" t="0" r="-7916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2817" y="340687"/>
            <a:ext cx="7819169" cy="1616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03"/>
              </a:lnSpc>
            </a:pPr>
            <a:r>
              <a:rPr lang="en-US" sz="10357" b="true">
                <a:solidFill>
                  <a:srgbClr val="1B17EB"/>
                </a:solidFill>
                <a:latin typeface="Poppins Bold"/>
                <a:ea typeface="Poppins Bold"/>
                <a:cs typeface="Poppins Bold"/>
                <a:sym typeface="Poppins Bold"/>
              </a:rPr>
              <a:t>About GAIO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2817" y="1851989"/>
            <a:ext cx="9059199" cy="831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4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34557" y="2502466"/>
            <a:ext cx="10593189" cy="4977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14"/>
              </a:lnSpc>
            </a:pPr>
            <a:r>
              <a:rPr lang="en-US" sz="4652">
                <a:solidFill>
                  <a:srgbClr val="1739E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GAIO is a community built for passionate learners who are eager to learn, teach, and network. Whether you're a beginner or an expert, everyone is welcome to grow together!</a:t>
            </a:r>
          </a:p>
          <a:p>
            <a:pPr algn="ctr">
              <a:lnSpc>
                <a:spcPts val="651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F6F6F6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85760" y="-125833"/>
            <a:ext cx="10329760" cy="10538667"/>
          </a:xfrm>
          <a:custGeom>
            <a:avLst/>
            <a:gdLst/>
            <a:ahLst/>
            <a:cxnLst/>
            <a:rect r="r" b="b" t="t" l="l"/>
            <a:pathLst>
              <a:path h="10538667" w="10329760">
                <a:moveTo>
                  <a:pt x="0" y="0"/>
                </a:moveTo>
                <a:lnTo>
                  <a:pt x="10329760" y="0"/>
                </a:lnTo>
                <a:lnTo>
                  <a:pt x="10329760" y="10538666"/>
                </a:lnTo>
                <a:lnTo>
                  <a:pt x="0" y="105386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202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648786" y="-989190"/>
            <a:ext cx="10329760" cy="10538667"/>
          </a:xfrm>
          <a:custGeom>
            <a:avLst/>
            <a:gdLst/>
            <a:ahLst/>
            <a:cxnLst/>
            <a:rect r="r" b="b" t="t" l="l"/>
            <a:pathLst>
              <a:path h="10538667" w="10329760">
                <a:moveTo>
                  <a:pt x="0" y="0"/>
                </a:moveTo>
                <a:lnTo>
                  <a:pt x="10329761" y="0"/>
                </a:lnTo>
                <a:lnTo>
                  <a:pt x="10329761" y="10538667"/>
                </a:lnTo>
                <a:lnTo>
                  <a:pt x="0" y="105386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2022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847948"/>
            <a:ext cx="2474806" cy="660290"/>
            <a:chOff x="0" y="0"/>
            <a:chExt cx="936333" cy="2498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36333" cy="249818"/>
            </a:xfrm>
            <a:custGeom>
              <a:avLst/>
              <a:gdLst/>
              <a:ahLst/>
              <a:cxnLst/>
              <a:rect r="r" b="b" t="t" l="l"/>
              <a:pathLst>
                <a:path h="249818" w="936333">
                  <a:moveTo>
                    <a:pt x="124909" y="0"/>
                  </a:moveTo>
                  <a:lnTo>
                    <a:pt x="811424" y="0"/>
                  </a:lnTo>
                  <a:cubicBezTo>
                    <a:pt x="880410" y="0"/>
                    <a:pt x="936333" y="55924"/>
                    <a:pt x="936333" y="124909"/>
                  </a:cubicBezTo>
                  <a:lnTo>
                    <a:pt x="936333" y="124909"/>
                  </a:lnTo>
                  <a:cubicBezTo>
                    <a:pt x="936333" y="158037"/>
                    <a:pt x="923173" y="189808"/>
                    <a:pt x="899748" y="213233"/>
                  </a:cubicBezTo>
                  <a:cubicBezTo>
                    <a:pt x="876323" y="236658"/>
                    <a:pt x="844552" y="249818"/>
                    <a:pt x="811424" y="249818"/>
                  </a:cubicBezTo>
                  <a:lnTo>
                    <a:pt x="124909" y="249818"/>
                  </a:lnTo>
                  <a:cubicBezTo>
                    <a:pt x="91781" y="249818"/>
                    <a:pt x="60010" y="236658"/>
                    <a:pt x="36585" y="213233"/>
                  </a:cubicBezTo>
                  <a:cubicBezTo>
                    <a:pt x="13160" y="189808"/>
                    <a:pt x="0" y="158037"/>
                    <a:pt x="0" y="124909"/>
                  </a:cubicBezTo>
                  <a:lnTo>
                    <a:pt x="0" y="124909"/>
                  </a:lnTo>
                  <a:cubicBezTo>
                    <a:pt x="0" y="91781"/>
                    <a:pt x="13160" y="60010"/>
                    <a:pt x="36585" y="36585"/>
                  </a:cubicBezTo>
                  <a:cubicBezTo>
                    <a:pt x="60010" y="13160"/>
                    <a:pt x="91781" y="0"/>
                    <a:pt x="12490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41FF">
                    <a:alpha val="100000"/>
                  </a:srgbClr>
                </a:gs>
                <a:gs pos="100000">
                  <a:srgbClr val="4E31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936333" cy="287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690547" y="6073592"/>
            <a:ext cx="9339333" cy="4875410"/>
            <a:chOff x="0" y="0"/>
            <a:chExt cx="2459742" cy="128405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59742" cy="1284059"/>
            </a:xfrm>
            <a:custGeom>
              <a:avLst/>
              <a:gdLst/>
              <a:ahLst/>
              <a:cxnLst/>
              <a:rect r="r" b="b" t="t" l="l"/>
              <a:pathLst>
                <a:path h="1284059" w="2459742">
                  <a:moveTo>
                    <a:pt x="60514" y="0"/>
                  </a:moveTo>
                  <a:lnTo>
                    <a:pt x="2399228" y="0"/>
                  </a:lnTo>
                  <a:cubicBezTo>
                    <a:pt x="2415277" y="0"/>
                    <a:pt x="2430669" y="6376"/>
                    <a:pt x="2442018" y="17724"/>
                  </a:cubicBezTo>
                  <a:cubicBezTo>
                    <a:pt x="2453367" y="29073"/>
                    <a:pt x="2459742" y="44465"/>
                    <a:pt x="2459742" y="60514"/>
                  </a:cubicBezTo>
                  <a:lnTo>
                    <a:pt x="2459742" y="1223545"/>
                  </a:lnTo>
                  <a:cubicBezTo>
                    <a:pt x="2459742" y="1256966"/>
                    <a:pt x="2432649" y="1284059"/>
                    <a:pt x="2399228" y="1284059"/>
                  </a:cubicBezTo>
                  <a:lnTo>
                    <a:pt x="60514" y="1284059"/>
                  </a:lnTo>
                  <a:cubicBezTo>
                    <a:pt x="27093" y="1284059"/>
                    <a:pt x="0" y="1256966"/>
                    <a:pt x="0" y="1223545"/>
                  </a:cubicBezTo>
                  <a:lnTo>
                    <a:pt x="0" y="60514"/>
                  </a:lnTo>
                  <a:cubicBezTo>
                    <a:pt x="0" y="27093"/>
                    <a:pt x="27093" y="0"/>
                    <a:pt x="6051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E31FF">
                    <a:alpha val="100000"/>
                  </a:srgbClr>
                </a:gs>
                <a:gs pos="100000">
                  <a:srgbClr val="E441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2459742" cy="13126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 marL="0" indent="0" lvl="0">
                <a:lnSpc>
                  <a:spcPts val="1010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2876031" y="1590755"/>
            <a:ext cx="4325938" cy="8965674"/>
          </a:xfrm>
          <a:custGeom>
            <a:avLst/>
            <a:gdLst/>
            <a:ahLst/>
            <a:cxnLst/>
            <a:rect r="r" b="b" t="t" l="l"/>
            <a:pathLst>
              <a:path h="8965674" w="4325938">
                <a:moveTo>
                  <a:pt x="0" y="0"/>
                </a:moveTo>
                <a:lnTo>
                  <a:pt x="4325938" y="0"/>
                </a:lnTo>
                <a:lnTo>
                  <a:pt x="4325938" y="8965674"/>
                </a:lnTo>
                <a:lnTo>
                  <a:pt x="0" y="8965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31216" y="967659"/>
            <a:ext cx="2269774" cy="562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6"/>
              </a:lnSpc>
              <a:spcBef>
                <a:spcPct val="0"/>
              </a:spcBef>
            </a:pPr>
            <a:r>
              <a:rPr lang="en-US" b="true" sz="335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GAIO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101522" y="796748"/>
            <a:ext cx="1907082" cy="403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Network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095980" y="777698"/>
            <a:ext cx="1589190" cy="501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51"/>
              </a:lnSpc>
              <a:spcBef>
                <a:spcPct val="0"/>
              </a:spcBef>
            </a:pPr>
            <a:r>
              <a:rPr lang="en-US" b="true" sz="2751">
                <a:solidFill>
                  <a:srgbClr val="5E17EB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LEARN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685170" y="829761"/>
            <a:ext cx="2224975" cy="501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851"/>
              </a:lnSpc>
              <a:spcBef>
                <a:spcPct val="0"/>
              </a:spcBef>
            </a:pPr>
            <a:r>
              <a:rPr lang="en-US" b="true" sz="2751">
                <a:solidFill>
                  <a:srgbClr val="5E17EB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GROW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639314" y="2165831"/>
            <a:ext cx="6619986" cy="1385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110"/>
              </a:lnSpc>
            </a:pPr>
            <a:r>
              <a:rPr lang="en-US" b="true" sz="8946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Our Vision</a:t>
            </a:r>
          </a:p>
        </p:txBody>
      </p:sp>
      <p:sp>
        <p:nvSpPr>
          <p:cNvPr name="Freeform 16" id="16"/>
          <p:cNvSpPr/>
          <p:nvPr/>
        </p:nvSpPr>
        <p:spPr>
          <a:xfrm flipH="true" flipV="false" rot="0">
            <a:off x="10806550" y="7699969"/>
            <a:ext cx="6754115" cy="7293113"/>
          </a:xfrm>
          <a:custGeom>
            <a:avLst/>
            <a:gdLst/>
            <a:ahLst/>
            <a:cxnLst/>
            <a:rect r="r" b="b" t="t" l="l"/>
            <a:pathLst>
              <a:path h="7293113" w="6754115">
                <a:moveTo>
                  <a:pt x="6754114" y="0"/>
                </a:moveTo>
                <a:lnTo>
                  <a:pt x="0" y="0"/>
                </a:lnTo>
                <a:lnTo>
                  <a:pt x="0" y="7293113"/>
                </a:lnTo>
                <a:lnTo>
                  <a:pt x="6754114" y="7293113"/>
                </a:lnTo>
                <a:lnTo>
                  <a:pt x="6754114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-925369" y="2260148"/>
            <a:ext cx="2835271" cy="3061534"/>
          </a:xfrm>
          <a:custGeom>
            <a:avLst/>
            <a:gdLst/>
            <a:ahLst/>
            <a:cxnLst/>
            <a:rect r="r" b="b" t="t" l="l"/>
            <a:pathLst>
              <a:path h="3061534" w="2835271">
                <a:moveTo>
                  <a:pt x="0" y="0"/>
                </a:moveTo>
                <a:lnTo>
                  <a:pt x="2835270" y="0"/>
                </a:lnTo>
                <a:lnTo>
                  <a:pt x="2835270" y="3061534"/>
                </a:lnTo>
                <a:lnTo>
                  <a:pt x="0" y="30615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975275" y="3939361"/>
            <a:ext cx="7953543" cy="3979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create a global ecosystem of AI enthusiasts where knowledge, innovation, and collaboration thrive, empowering individuals to become leaders in the AI industry through continuous learning and collective problem-solving.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F6F6F6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5760" y="-125833"/>
            <a:ext cx="10329760" cy="10538667"/>
          </a:xfrm>
          <a:custGeom>
            <a:avLst/>
            <a:gdLst/>
            <a:ahLst/>
            <a:cxnLst/>
            <a:rect r="r" b="b" t="t" l="l"/>
            <a:pathLst>
              <a:path h="10538667" w="10329760">
                <a:moveTo>
                  <a:pt x="0" y="0"/>
                </a:moveTo>
                <a:lnTo>
                  <a:pt x="10329760" y="0"/>
                </a:lnTo>
                <a:lnTo>
                  <a:pt x="10329760" y="10538666"/>
                </a:lnTo>
                <a:lnTo>
                  <a:pt x="0" y="10538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022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-125833"/>
            <a:ext cx="10329760" cy="10538667"/>
          </a:xfrm>
          <a:custGeom>
            <a:avLst/>
            <a:gdLst/>
            <a:ahLst/>
            <a:cxnLst/>
            <a:rect r="r" b="b" t="t" l="l"/>
            <a:pathLst>
              <a:path h="10538667" w="10329760">
                <a:moveTo>
                  <a:pt x="0" y="0"/>
                </a:moveTo>
                <a:lnTo>
                  <a:pt x="10329760" y="0"/>
                </a:lnTo>
                <a:lnTo>
                  <a:pt x="10329760" y="10538666"/>
                </a:lnTo>
                <a:lnTo>
                  <a:pt x="0" y="10538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022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220430" y="7202368"/>
            <a:ext cx="9634409" cy="4875410"/>
            <a:chOff x="0" y="0"/>
            <a:chExt cx="2537457" cy="12840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537457" cy="1284059"/>
            </a:xfrm>
            <a:custGeom>
              <a:avLst/>
              <a:gdLst/>
              <a:ahLst/>
              <a:cxnLst/>
              <a:rect r="r" b="b" t="t" l="l"/>
              <a:pathLst>
                <a:path h="1284059" w="2537457">
                  <a:moveTo>
                    <a:pt x="58661" y="0"/>
                  </a:moveTo>
                  <a:lnTo>
                    <a:pt x="2478797" y="0"/>
                  </a:lnTo>
                  <a:cubicBezTo>
                    <a:pt x="2494355" y="0"/>
                    <a:pt x="2509275" y="6180"/>
                    <a:pt x="2520276" y="17181"/>
                  </a:cubicBezTo>
                  <a:cubicBezTo>
                    <a:pt x="2531277" y="28182"/>
                    <a:pt x="2537457" y="43103"/>
                    <a:pt x="2537457" y="58661"/>
                  </a:cubicBezTo>
                  <a:lnTo>
                    <a:pt x="2537457" y="1225398"/>
                  </a:lnTo>
                  <a:cubicBezTo>
                    <a:pt x="2537457" y="1257795"/>
                    <a:pt x="2511194" y="1284059"/>
                    <a:pt x="2478797" y="1284059"/>
                  </a:cubicBezTo>
                  <a:lnTo>
                    <a:pt x="58661" y="1284059"/>
                  </a:lnTo>
                  <a:cubicBezTo>
                    <a:pt x="43103" y="1284059"/>
                    <a:pt x="28182" y="1277878"/>
                    <a:pt x="17181" y="1266877"/>
                  </a:cubicBezTo>
                  <a:cubicBezTo>
                    <a:pt x="6180" y="1255876"/>
                    <a:pt x="0" y="1240956"/>
                    <a:pt x="0" y="1225398"/>
                  </a:cubicBezTo>
                  <a:lnTo>
                    <a:pt x="0" y="58661"/>
                  </a:lnTo>
                  <a:cubicBezTo>
                    <a:pt x="0" y="43103"/>
                    <a:pt x="6180" y="28182"/>
                    <a:pt x="17181" y="17181"/>
                  </a:cubicBezTo>
                  <a:cubicBezTo>
                    <a:pt x="28182" y="6180"/>
                    <a:pt x="43103" y="0"/>
                    <a:pt x="586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E31FF">
                    <a:alpha val="100000"/>
                  </a:srgbClr>
                </a:gs>
                <a:gs pos="100000">
                  <a:srgbClr val="E441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537457" cy="1322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6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3454803">
            <a:off x="13586911" y="3739305"/>
            <a:ext cx="7344778" cy="2662482"/>
          </a:xfrm>
          <a:custGeom>
            <a:avLst/>
            <a:gdLst/>
            <a:ahLst/>
            <a:cxnLst/>
            <a:rect r="r" b="b" t="t" l="l"/>
            <a:pathLst>
              <a:path h="2662482" w="7344778">
                <a:moveTo>
                  <a:pt x="0" y="0"/>
                </a:moveTo>
                <a:lnTo>
                  <a:pt x="7344778" y="0"/>
                </a:lnTo>
                <a:lnTo>
                  <a:pt x="7344778" y="2662482"/>
                </a:lnTo>
                <a:lnTo>
                  <a:pt x="0" y="26624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31216" y="986709"/>
            <a:ext cx="2269774" cy="344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6"/>
              </a:lnSpc>
              <a:spcBef>
                <a:spcPct val="0"/>
              </a:spcBef>
            </a:pPr>
            <a:r>
              <a:rPr lang="en-US" b="true" sz="205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Studio Shodwe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303256"/>
            <a:ext cx="7803788" cy="1384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109"/>
              </a:lnSpc>
            </a:pPr>
            <a:r>
              <a:rPr lang="en-US" b="true" sz="8946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Our Mission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2098" y="1726707"/>
            <a:ext cx="13678477" cy="8380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4199"/>
              </a:lnSpc>
              <a:buAutoNum type="arabicPeriod" startAt="1"/>
            </a:pPr>
            <a:r>
              <a:rPr lang="en-US" b="true" sz="2799" spc="27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Foster a Culture of Lifelong Learning:</a:t>
            </a:r>
            <a:r>
              <a:rPr lang="en-US" sz="2799" spc="27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 GAIO aims to inspire members to constantly improve their skills by providing resources, and a supportive environment for learning and self-development.</a:t>
            </a:r>
          </a:p>
          <a:p>
            <a:pPr algn="just" marL="604519" indent="-302260" lvl="1">
              <a:lnSpc>
                <a:spcPts val="4199"/>
              </a:lnSpc>
              <a:buAutoNum type="arabicPeriod" startAt="1"/>
            </a:pPr>
            <a:r>
              <a:rPr lang="en-US" b="true" sz="2799" spc="27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Empower Through Collaboration: </a:t>
            </a:r>
            <a:r>
              <a:rPr lang="en-US" sz="2799" spc="27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By connecting AI learners and professionals across the globe, GAIO strives to foster a culture of mutual support, where every member can contribute and grow together.</a:t>
            </a:r>
          </a:p>
          <a:p>
            <a:pPr algn="just" marL="604519" indent="-302260" lvl="1">
              <a:lnSpc>
                <a:spcPts val="4199"/>
              </a:lnSpc>
              <a:buAutoNum type="arabicPeriod" startAt="1"/>
            </a:pPr>
            <a:r>
              <a:rPr lang="en-US" b="true" sz="2799" spc="27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Encourage Practical Engagement:</a:t>
            </a:r>
            <a:r>
              <a:rPr lang="en-US" sz="2799" spc="27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 GAIO will provide members with hands-on exercises, projects, and challenges to solidify their understanding, ensuring practical knowledge and real-world application.</a:t>
            </a:r>
          </a:p>
          <a:p>
            <a:pPr algn="just" marL="604519" indent="-302260" lvl="1">
              <a:lnSpc>
                <a:spcPts val="4199"/>
              </a:lnSpc>
              <a:buAutoNum type="arabicPeriod" startAt="1"/>
            </a:pPr>
            <a:r>
              <a:rPr lang="en-US" b="true" sz="2799" spc="27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Build a Network of Excellence:</a:t>
            </a:r>
            <a:r>
              <a:rPr lang="en-US" sz="2799" spc="27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 GAIO believes that excellence attracts opportunities, and by nurturing a strong network of skilled individuals, the community can open doors to new career paths and collaborations for its members.</a:t>
            </a:r>
          </a:p>
          <a:p>
            <a:pPr algn="just" marL="604519" indent="-302260" lvl="1">
              <a:lnSpc>
                <a:spcPts val="4199"/>
              </a:lnSpc>
              <a:buAutoNum type="arabicPeriod" startAt="1"/>
            </a:pPr>
            <a:r>
              <a:rPr lang="en-US" b="true" sz="2799" spc="27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Make AI Accessible to All</a:t>
            </a:r>
            <a:r>
              <a:rPr lang="en-US" sz="2799" spc="27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: GAIO is committed to demystifying AI, making learning accessible for everyone is who is willing to put in the work.</a:t>
            </a:r>
          </a:p>
        </p:txBody>
      </p:sp>
      <p:sp>
        <p:nvSpPr>
          <p:cNvPr name="Freeform 12" id="12"/>
          <p:cNvSpPr/>
          <p:nvPr/>
        </p:nvSpPr>
        <p:spPr>
          <a:xfrm flipH="true" flipV="false" rot="0">
            <a:off x="16965185" y="1178093"/>
            <a:ext cx="2002602" cy="2162416"/>
          </a:xfrm>
          <a:custGeom>
            <a:avLst/>
            <a:gdLst/>
            <a:ahLst/>
            <a:cxnLst/>
            <a:rect r="r" b="b" t="t" l="l"/>
            <a:pathLst>
              <a:path h="2162416" w="2002602">
                <a:moveTo>
                  <a:pt x="2002602" y="0"/>
                </a:moveTo>
                <a:lnTo>
                  <a:pt x="0" y="0"/>
                </a:lnTo>
                <a:lnTo>
                  <a:pt x="0" y="2162416"/>
                </a:lnTo>
                <a:lnTo>
                  <a:pt x="2002602" y="2162416"/>
                </a:lnTo>
                <a:lnTo>
                  <a:pt x="2002602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F6F6F6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5760" y="-125833"/>
            <a:ext cx="10329760" cy="10538667"/>
          </a:xfrm>
          <a:custGeom>
            <a:avLst/>
            <a:gdLst/>
            <a:ahLst/>
            <a:cxnLst/>
            <a:rect r="r" b="b" t="t" l="l"/>
            <a:pathLst>
              <a:path h="10538667" w="10329760">
                <a:moveTo>
                  <a:pt x="0" y="0"/>
                </a:moveTo>
                <a:lnTo>
                  <a:pt x="10329760" y="0"/>
                </a:lnTo>
                <a:lnTo>
                  <a:pt x="10329760" y="10538666"/>
                </a:lnTo>
                <a:lnTo>
                  <a:pt x="0" y="10538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022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-125833"/>
            <a:ext cx="10329760" cy="10538667"/>
          </a:xfrm>
          <a:custGeom>
            <a:avLst/>
            <a:gdLst/>
            <a:ahLst/>
            <a:cxnLst/>
            <a:rect r="r" b="b" t="t" l="l"/>
            <a:pathLst>
              <a:path h="10538667" w="10329760">
                <a:moveTo>
                  <a:pt x="0" y="0"/>
                </a:moveTo>
                <a:lnTo>
                  <a:pt x="10329760" y="0"/>
                </a:lnTo>
                <a:lnTo>
                  <a:pt x="10329760" y="10538666"/>
                </a:lnTo>
                <a:lnTo>
                  <a:pt x="0" y="10538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02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515229" y="69535"/>
            <a:ext cx="10793651" cy="155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66"/>
              </a:lnSpc>
            </a:pPr>
            <a:r>
              <a:rPr lang="en-US" b="true" sz="10058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GAIOs Goals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1580299"/>
            <a:ext cx="18015209" cy="8832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31495" indent="-315747" lvl="1">
              <a:lnSpc>
                <a:spcPts val="4387"/>
              </a:lnSpc>
              <a:buAutoNum type="arabicPeriod" startAt="1"/>
            </a:pPr>
            <a:r>
              <a:rPr lang="en-US" b="true" sz="2924" spc="29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Foster a Collaborative Learning Community:</a:t>
            </a:r>
            <a:r>
              <a:rPr lang="en-US" sz="2924" spc="29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924" spc="29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Build a global network of AI enthusiasts where members actively support, teach, and collaborate with each other, sharing knowledge and tackling challenges together.</a:t>
            </a:r>
          </a:p>
          <a:p>
            <a:pPr algn="just" marL="631495" indent="-315747" lvl="1">
              <a:lnSpc>
                <a:spcPts val="4387"/>
              </a:lnSpc>
              <a:buAutoNum type="arabicPeriod" startAt="1"/>
            </a:pPr>
            <a:r>
              <a:rPr lang="en-US" b="true" sz="2924" spc="29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Develop Practical AI Skills: </a:t>
            </a:r>
            <a:r>
              <a:rPr lang="en-US" sz="2924" spc="29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Equip members with hands-on experience through weekly exercises, projects, and coding challenges that enhance their abilities, using industry-relevant tools.</a:t>
            </a:r>
          </a:p>
          <a:p>
            <a:pPr algn="just" marL="631495" indent="-315747" lvl="1">
              <a:lnSpc>
                <a:spcPts val="4387"/>
              </a:lnSpc>
              <a:buAutoNum type="arabicPeriod" startAt="1"/>
            </a:pPr>
            <a:r>
              <a:rPr lang="en-US" b="true" sz="2924" spc="29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Encourage Self-Sufficiency and Resourcefulness: </a:t>
            </a:r>
            <a:r>
              <a:rPr lang="en-US" sz="2924" spc="29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Promote a growth mindset by encouraging members to take initiative in solving problems and leveraging community resources, while balancing their own efforts and contributions.</a:t>
            </a:r>
          </a:p>
          <a:p>
            <a:pPr algn="just" marL="631495" indent="-315747" lvl="1">
              <a:lnSpc>
                <a:spcPts val="4387"/>
              </a:lnSpc>
              <a:buAutoNum type="arabicPeriod" startAt="1"/>
            </a:pPr>
            <a:r>
              <a:rPr lang="en-US" b="true" sz="2924" spc="29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Cultivate Leadership and Mentorship: </a:t>
            </a:r>
            <a:r>
              <a:rPr lang="en-US" sz="2924" spc="29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Empower members to become leaders and mentors within the community, fostering a culture of continuous learning, teaching, and guiding others to excellence.</a:t>
            </a:r>
          </a:p>
          <a:p>
            <a:pPr algn="just" marL="631495" indent="-315747" lvl="1">
              <a:lnSpc>
                <a:spcPts val="4387"/>
              </a:lnSpc>
              <a:buAutoNum type="arabicPeriod" startAt="1"/>
            </a:pPr>
            <a:r>
              <a:rPr lang="en-US" b="true" sz="2924" spc="29">
                <a:solidFill>
                  <a:srgbClr val="5E17EB"/>
                </a:solidFill>
                <a:latin typeface="Poppins Bold"/>
                <a:ea typeface="Poppins Bold"/>
                <a:cs typeface="Poppins Bold"/>
                <a:sym typeface="Poppins Bold"/>
              </a:rPr>
              <a:t>Champion Ethical and Responsible AI: </a:t>
            </a:r>
            <a:r>
              <a:rPr lang="en-US" sz="2924" spc="29">
                <a:solidFill>
                  <a:srgbClr val="5E17EB"/>
                </a:solidFill>
                <a:latin typeface="Poppins"/>
                <a:ea typeface="Poppins"/>
                <a:cs typeface="Poppins"/>
                <a:sym typeface="Poppins"/>
              </a:rPr>
              <a:t>Advocate for ethical practices in AI development, ensuring members are aware of the societal impact of their work and are committed to creating responsible, inclusive AI solutions.</a:t>
            </a:r>
          </a:p>
          <a:p>
            <a:pPr algn="just">
              <a:lnSpc>
                <a:spcPts val="4387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85760" y="-125833"/>
            <a:ext cx="10384758" cy="10594777"/>
          </a:xfrm>
          <a:custGeom>
            <a:avLst/>
            <a:gdLst/>
            <a:ahLst/>
            <a:cxnLst/>
            <a:rect r="r" b="b" t="t" l="l"/>
            <a:pathLst>
              <a:path h="10594777" w="10384758">
                <a:moveTo>
                  <a:pt x="0" y="0"/>
                </a:moveTo>
                <a:lnTo>
                  <a:pt x="10384758" y="0"/>
                </a:lnTo>
                <a:lnTo>
                  <a:pt x="10384758" y="10594777"/>
                </a:lnTo>
                <a:lnTo>
                  <a:pt x="0" y="105947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022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98998" y="-125833"/>
            <a:ext cx="10384758" cy="10594777"/>
          </a:xfrm>
          <a:custGeom>
            <a:avLst/>
            <a:gdLst/>
            <a:ahLst/>
            <a:cxnLst/>
            <a:rect r="r" b="b" t="t" l="l"/>
            <a:pathLst>
              <a:path h="10594777" w="10384758">
                <a:moveTo>
                  <a:pt x="0" y="0"/>
                </a:moveTo>
                <a:lnTo>
                  <a:pt x="10384758" y="0"/>
                </a:lnTo>
                <a:lnTo>
                  <a:pt x="10384758" y="10594777"/>
                </a:lnTo>
                <a:lnTo>
                  <a:pt x="0" y="105947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02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6610" y="-9525"/>
            <a:ext cx="17044775" cy="97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3"/>
              </a:lnSpc>
            </a:pPr>
            <a:r>
              <a:rPr lang="en-US" b="true" sz="6313">
                <a:solidFill>
                  <a:srgbClr val="2817EB"/>
                </a:solidFill>
                <a:latin typeface="Poppins Bold"/>
                <a:ea typeface="Poppins Bold"/>
                <a:cs typeface="Poppins Bold"/>
                <a:sym typeface="Poppins Bold"/>
              </a:rPr>
              <a:t>GAIOs CURRICULUM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13" y="4430094"/>
            <a:ext cx="18111126" cy="603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5250"/>
              </a:lnSpc>
              <a:buAutoNum type="arabicPeriod" startAt="1"/>
            </a:pPr>
            <a:r>
              <a:rPr lang="en-US" b="true" sz="3500" spc="35">
                <a:solidFill>
                  <a:srgbClr val="1719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We will be having our weekly meetup every Saturday by 19:00 to 21:00 []GMT +1]</a:t>
            </a:r>
          </a:p>
          <a:p>
            <a:pPr algn="just" marL="755651" indent="-377825" lvl="1">
              <a:lnSpc>
                <a:spcPts val="5250"/>
              </a:lnSpc>
              <a:buAutoNum type="arabicPeriod" startAt="1"/>
            </a:pPr>
            <a:r>
              <a:rPr lang="en-US" b="true" sz="3500" spc="35">
                <a:solidFill>
                  <a:srgbClr val="1719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Weekly Exercises: Every week, you'll get hands-on tasks designed to solidify the weekly objectives.</a:t>
            </a:r>
          </a:p>
          <a:p>
            <a:pPr algn="just" marL="755651" indent="-377825" lvl="1">
              <a:lnSpc>
                <a:spcPts val="5250"/>
              </a:lnSpc>
              <a:buAutoNum type="arabicPeriod" startAt="1"/>
            </a:pPr>
            <a:r>
              <a:rPr lang="en-US" b="true" sz="3500" spc="35">
                <a:solidFill>
                  <a:srgbClr val="1719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Submission of Assignments: All assignments will be submitted via GitHub. Don’t worry if you’re not familiar with it yet—we'll provide guidance on how to use GitHub to manage and submit your work.</a:t>
            </a:r>
          </a:p>
          <a:p>
            <a:pPr algn="just" marL="755651" indent="-377825" lvl="1">
              <a:lnSpc>
                <a:spcPts val="5250"/>
              </a:lnSpc>
              <a:buAutoNum type="arabicPeriod" startAt="1"/>
            </a:pPr>
            <a:r>
              <a:rPr lang="en-US" sz="3500" spc="35">
                <a:solidFill>
                  <a:srgbClr val="1719E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Resources</a:t>
            </a:r>
            <a:r>
              <a:rPr lang="en-US" b="true" sz="3500" spc="35">
                <a:solidFill>
                  <a:srgbClr val="1719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: To support your learning, resources will be made available, to help you understand the concepts better.</a:t>
            </a:r>
          </a:p>
          <a:p>
            <a:pPr algn="just">
              <a:lnSpc>
                <a:spcPts val="525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07653" y="1204469"/>
            <a:ext cx="16582690" cy="205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5"/>
              </a:lnSpc>
            </a:pPr>
            <a:r>
              <a:rPr lang="en-US" sz="3500" b="true">
                <a:solidFill>
                  <a:srgbClr val="2817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1. Week 1 – Week 8: Python for Data Analysis</a:t>
            </a:r>
          </a:p>
          <a:p>
            <a:pPr algn="l">
              <a:lnSpc>
                <a:spcPts val="3955"/>
              </a:lnSpc>
            </a:pPr>
            <a:r>
              <a:rPr lang="en-US" sz="3500" b="true">
                <a:solidFill>
                  <a:srgbClr val="2817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 Week 9 – Week 16: Advanced Concepts in Data Analysis [Python &amp; SQL]</a:t>
            </a:r>
          </a:p>
          <a:p>
            <a:pPr algn="l">
              <a:lnSpc>
                <a:spcPts val="3955"/>
              </a:lnSpc>
            </a:pPr>
            <a:r>
              <a:rPr lang="en-US" sz="3500" b="true">
                <a:solidFill>
                  <a:srgbClr val="2817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 Week 17 –Week 24: Data Science [Supervised and Unsupervised Machine Learning] </a:t>
            </a:r>
          </a:p>
          <a:p>
            <a:pPr algn="l">
              <a:lnSpc>
                <a:spcPts val="3955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487648" y="3129282"/>
            <a:ext cx="7675959" cy="626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9"/>
              </a:lnSpc>
              <a:spcBef>
                <a:spcPct val="0"/>
              </a:spcBef>
            </a:pPr>
            <a:r>
              <a:rPr lang="en-US" b="true" sz="3999">
                <a:solidFill>
                  <a:srgbClr val="1719EB"/>
                </a:solidFill>
                <a:latin typeface="Poppins Bold"/>
                <a:ea typeface="Poppins Bold"/>
                <a:cs typeface="Poppins Bold"/>
                <a:sym typeface="Poppins Bold"/>
              </a:rPr>
              <a:t>GAIOs LEARNING FRAMEWORK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25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38700" y="-9525"/>
            <a:ext cx="13210600" cy="76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45"/>
              </a:lnSpc>
              <a:spcBef>
                <a:spcPct val="0"/>
              </a:spcBef>
            </a:pPr>
            <a:r>
              <a:rPr lang="en-US" b="true" sz="4996">
                <a:solidFill>
                  <a:srgbClr val="2817EB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 to Data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8506" y="478622"/>
            <a:ext cx="17790038" cy="9808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41"/>
              </a:lnSpc>
            </a:pPr>
            <a:r>
              <a:rPr lang="en-US" sz="4018" b="true">
                <a:solidFill>
                  <a:srgbClr val="2817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What is Data Analysis?</a:t>
            </a:r>
          </a:p>
          <a:p>
            <a:pPr algn="just">
              <a:lnSpc>
                <a:spcPts val="4541"/>
              </a:lnSpc>
            </a:pPr>
            <a:r>
              <a:rPr lang="en-US" sz="4018">
                <a:solidFill>
                  <a:srgbClr val="2817E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Analysis is the process of inspecting, cleansing, transforming, and modeling data with the goal of discovering useful information, drawing conclusions, and supporting decision-making. It is essential in many industries like finance, marketing, healthcare, and more.</a:t>
            </a:r>
          </a:p>
          <a:p>
            <a:pPr algn="just">
              <a:lnSpc>
                <a:spcPts val="4541"/>
              </a:lnSpc>
            </a:pPr>
          </a:p>
          <a:p>
            <a:pPr algn="ctr">
              <a:lnSpc>
                <a:spcPts val="4541"/>
              </a:lnSpc>
            </a:pPr>
            <a:r>
              <a:rPr lang="en-US" sz="4018">
                <a:solidFill>
                  <a:srgbClr val="2817E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Types of Data Analysis</a:t>
            </a:r>
          </a:p>
          <a:p>
            <a:pPr algn="ctr">
              <a:lnSpc>
                <a:spcPts val="4541"/>
              </a:lnSpc>
            </a:pPr>
          </a:p>
          <a:p>
            <a:pPr algn="just" marL="867686" indent="-433843" lvl="1">
              <a:lnSpc>
                <a:spcPts val="4541"/>
              </a:lnSpc>
              <a:buAutoNum type="arabicPeriod" startAt="1"/>
            </a:pPr>
            <a:r>
              <a:rPr lang="en-US" b="true" sz="4018">
                <a:solidFill>
                  <a:srgbClr val="2817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Descriptive Analysis:</a:t>
            </a:r>
            <a:r>
              <a:rPr lang="en-US" sz="4018">
                <a:solidFill>
                  <a:srgbClr val="2817E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Summarizes raw data and provides insights into what has happened (e.g., mean, median, mode).</a:t>
            </a:r>
          </a:p>
          <a:p>
            <a:pPr algn="just" marL="867686" indent="-433843" lvl="1">
              <a:lnSpc>
                <a:spcPts val="4541"/>
              </a:lnSpc>
              <a:buAutoNum type="arabicPeriod" startAt="1"/>
            </a:pPr>
            <a:r>
              <a:rPr lang="en-US" b="true" sz="4018">
                <a:solidFill>
                  <a:srgbClr val="2817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Diagnostic Analysis:</a:t>
            </a:r>
            <a:r>
              <a:rPr lang="en-US" sz="4018">
                <a:solidFill>
                  <a:srgbClr val="2817E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Focuses on why something happened by analyzing data patterns and relationships.</a:t>
            </a:r>
          </a:p>
          <a:p>
            <a:pPr algn="just" marL="867686" indent="-433843" lvl="1">
              <a:lnSpc>
                <a:spcPts val="4541"/>
              </a:lnSpc>
              <a:buAutoNum type="arabicPeriod" startAt="1"/>
            </a:pPr>
            <a:r>
              <a:rPr lang="en-US" b="true" sz="4018">
                <a:solidFill>
                  <a:srgbClr val="2817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Predictive Analysis:</a:t>
            </a:r>
            <a:r>
              <a:rPr lang="en-US" sz="4018">
                <a:solidFill>
                  <a:srgbClr val="2817E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Uses historical data to predict future outcomes using statistical models.</a:t>
            </a:r>
          </a:p>
          <a:p>
            <a:pPr algn="just" marL="867686" indent="-433843" lvl="1">
              <a:lnSpc>
                <a:spcPts val="4541"/>
              </a:lnSpc>
              <a:buAutoNum type="arabicPeriod" startAt="1"/>
            </a:pPr>
            <a:r>
              <a:rPr lang="en-US" b="true" sz="4018">
                <a:solidFill>
                  <a:srgbClr val="2817E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Prescriptive Analysis:</a:t>
            </a:r>
            <a:r>
              <a:rPr lang="en-US" sz="4018">
                <a:solidFill>
                  <a:srgbClr val="2817E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Recommends actions based on predictive data (what should happen).</a:t>
            </a:r>
          </a:p>
          <a:p>
            <a:pPr algn="just">
              <a:lnSpc>
                <a:spcPts val="454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-47625"/>
            <a:ext cx="18288000" cy="998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5"/>
              </a:lnSpc>
            </a:pPr>
            <a:r>
              <a:rPr lang="en-US" sz="35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 Phases of Data Analysis</a:t>
            </a:r>
          </a:p>
          <a:p>
            <a:pPr algn="just" marL="755651" indent="-377825" lvl="1">
              <a:lnSpc>
                <a:spcPts val="3955"/>
              </a:lnSpc>
              <a:buAutoNum type="arabicPeriod" startAt="1"/>
            </a:pPr>
            <a:r>
              <a:rPr lang="en-US" b="true" sz="35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Collection: </a:t>
            </a: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Gathering data from various sources (databases, CSV files, APIs, etc.).</a:t>
            </a:r>
          </a:p>
          <a:p>
            <a:pPr algn="just" marL="755651" indent="-377825" lvl="1">
              <a:lnSpc>
                <a:spcPts val="3955"/>
              </a:lnSpc>
              <a:buAutoNum type="arabicPeriod" startAt="1"/>
            </a:pPr>
            <a:r>
              <a:rPr lang="en-US" b="true" sz="35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Cleaning: </a:t>
            </a: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Removing duplicates, handling missing values, correcting errors, etc.</a:t>
            </a:r>
          </a:p>
          <a:p>
            <a:pPr algn="just" marL="755651" indent="-377825" lvl="1">
              <a:lnSpc>
                <a:spcPts val="3955"/>
              </a:lnSpc>
              <a:buAutoNum type="arabicPeriod" startAt="1"/>
            </a:pPr>
            <a:r>
              <a:rPr lang="en-US" b="true" sz="35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Exploratory Data Analysis (EDA): </a:t>
            </a: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Understanding the structure of the data and identifying trends, patterns, and outliers.</a:t>
            </a:r>
          </a:p>
          <a:p>
            <a:pPr algn="just" marL="755651" indent="-377825" lvl="1">
              <a:lnSpc>
                <a:spcPts val="3955"/>
              </a:lnSpc>
              <a:buAutoNum type="arabicPeriod" startAt="1"/>
            </a:pPr>
            <a:r>
              <a:rPr lang="en-US" b="true" sz="35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Visualization: </a:t>
            </a: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Creating charts, graphs, and plots to communicate insights visually.</a:t>
            </a:r>
          </a:p>
          <a:p>
            <a:pPr algn="just" marL="755651" indent="-377825" lvl="1">
              <a:lnSpc>
                <a:spcPts val="3955"/>
              </a:lnSpc>
              <a:buAutoNum type="arabicPeriod" startAt="1"/>
            </a:pPr>
            <a:r>
              <a:rPr lang="en-US" b="true" sz="35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Statistical Analysis: </a:t>
            </a: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Applying statistical methods to draw deeper insights from the data.</a:t>
            </a:r>
          </a:p>
          <a:p>
            <a:pPr algn="just">
              <a:lnSpc>
                <a:spcPts val="3955"/>
              </a:lnSpc>
            </a:pPr>
          </a:p>
          <a:p>
            <a:pPr algn="ctr">
              <a:lnSpc>
                <a:spcPts val="3955"/>
              </a:lnSpc>
            </a:pPr>
            <a:r>
              <a:rPr lang="en-US" sz="35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Tools for Data Analysis</a:t>
            </a:r>
          </a:p>
          <a:p>
            <a:pPr algn="just" marL="755651" indent="-377825" lvl="1">
              <a:lnSpc>
                <a:spcPts val="3955"/>
              </a:lnSpc>
              <a:buAutoNum type="arabicPeriod" startAt="1"/>
            </a:pPr>
            <a:r>
              <a:rPr lang="en-US" b="true" sz="35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Python Libraries:</a:t>
            </a:r>
          </a:p>
          <a:p>
            <a:pPr algn="just" marL="755651" indent="-377825" lvl="1">
              <a:lnSpc>
                <a:spcPts val="3955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Pandas (for data manipulation and analysis)</a:t>
            </a:r>
          </a:p>
          <a:p>
            <a:pPr algn="just" marL="755651" indent="-377825" lvl="1">
              <a:lnSpc>
                <a:spcPts val="3955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NumPy (for numerical computing)</a:t>
            </a:r>
          </a:p>
          <a:p>
            <a:pPr algn="just" marL="755651" indent="-377825" lvl="1">
              <a:lnSpc>
                <a:spcPts val="3955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Matplotlib &amp; Seaborn (for data visualization)</a:t>
            </a:r>
          </a:p>
          <a:p>
            <a:pPr algn="just" marL="755651" indent="-377825" lvl="1">
              <a:lnSpc>
                <a:spcPts val="3955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Scikit-learn (for machine learning and predictive analysis)</a:t>
            </a:r>
          </a:p>
          <a:p>
            <a:pPr algn="just">
              <a:lnSpc>
                <a:spcPts val="3955"/>
              </a:lnSpc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2. </a:t>
            </a:r>
            <a:r>
              <a:rPr lang="en-US" sz="35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Spreadsheet Software: </a:t>
            </a:r>
          </a:p>
          <a:p>
            <a:pPr algn="just" marL="755651" indent="-377825" lvl="1">
              <a:lnSpc>
                <a:spcPts val="3955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Excel (basic data analysis and visualization)</a:t>
            </a:r>
          </a:p>
          <a:p>
            <a:pPr algn="just" marL="755651" indent="-377825" lvl="1">
              <a:lnSpc>
                <a:spcPts val="3955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Google Sheets (similar to Excel, useful for collaboration)</a:t>
            </a:r>
          </a:p>
          <a:p>
            <a:pPr algn="just">
              <a:lnSpc>
                <a:spcPts val="3955"/>
              </a:lnSpc>
            </a:pPr>
            <a:r>
              <a:rPr lang="en-US" sz="35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3.</a:t>
            </a:r>
            <a:r>
              <a:rPr lang="en-US" sz="35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Business Intelligence Tools:</a:t>
            </a:r>
          </a:p>
          <a:p>
            <a:pPr algn="just" marL="755651" indent="-377825" lvl="1">
              <a:lnSpc>
                <a:spcPts val="3955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b="true" sz="35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Tableau </a:t>
            </a: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lang="en-US" b="true" sz="35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Power BI</a:t>
            </a: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creating interactive visualizations and dashboards.</a:t>
            </a:r>
          </a:p>
          <a:p>
            <a:pPr algn="just">
              <a:lnSpc>
                <a:spcPts val="395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DAGQuBZm4sE</dc:identifier>
  <dcterms:modified xsi:type="dcterms:W3CDTF">2011-08-01T06:04:30Z</dcterms:modified>
  <cp:revision>1</cp:revision>
  <dc:title>Project</dc:title>
</cp:coreProperties>
</file>

<file path=docProps/thumbnail.jpeg>
</file>